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3" r:id="rId9"/>
    <p:sldId id="272" r:id="rId10"/>
    <p:sldId id="271" r:id="rId11"/>
    <p:sldId id="275" r:id="rId12"/>
    <p:sldId id="264" r:id="rId13"/>
    <p:sldId id="265" r:id="rId14"/>
    <p:sldId id="263" r:id="rId15"/>
    <p:sldId id="276" r:id="rId16"/>
    <p:sldId id="277" r:id="rId17"/>
    <p:sldId id="278" r:id="rId18"/>
    <p:sldId id="280" r:id="rId19"/>
    <p:sldId id="266" r:id="rId20"/>
    <p:sldId id="267" r:id="rId21"/>
    <p:sldId id="268" r:id="rId22"/>
    <p:sldId id="269" r:id="rId23"/>
    <p:sldId id="270" r:id="rId24"/>
    <p:sldId id="274" r:id="rId25"/>
    <p:sldId id="279" r:id="rId26"/>
    <p:sldId id="282" r:id="rId27"/>
    <p:sldId id="283" r:id="rId28"/>
    <p:sldId id="281" r:id="rId29"/>
    <p:sldId id="285" r:id="rId30"/>
    <p:sldId id="284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1A3322-F4A7-884E-9292-3E99E7974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0189ED-C507-6A4B-9C58-51CFAC339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9266B9-8D12-1D43-A2E3-2ADA98D9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315CB7-60FA-F748-A948-3DB73710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B6363A-D7E6-3141-9F4A-71A10E88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04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9E110F-33F4-4D49-A727-A1C139F5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1A5B107-A459-6645-BA12-C073F5536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3AD114-01E4-4D4B-B652-0CFF00D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EDBCA3-1A6D-094E-8FF8-53691D23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3743DE-B57F-A047-A44A-1C6D4A19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7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C81798C-78CF-EA41-8FF2-5776026E3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DA3CD47-19A3-1F4C-BC7B-28D62EEA4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96D075-343E-E741-A6F8-0164696B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648AF0-4CE6-2048-A2B8-02F72332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0D8F1E-7A9A-F44D-8B8B-62D7F479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97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915AE-1CA3-5F4D-9581-3A97505D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F96205-9B1D-8544-8845-97D2A7C10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21CBB9-4360-044D-9A9A-230CFC5D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A7D62D-79BC-964C-8ECC-B1EEB4D2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439D2D-AB48-D74E-A629-75A795D7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0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BE4FDF-EE78-0640-A584-AEDF97E6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3EB1C7-8861-8D42-8142-79A108FB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01DEE0-C41C-0A40-84C2-CF064BB9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31F1A3-1627-D447-AC0A-692870D9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460472-DA4F-6B45-81D9-BBC0D29C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66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76DA1E-6F17-384C-B326-D35EDA9E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F5CC9F-3337-E94A-BEA4-674AA67FB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61F4B9-1DF8-4D45-B8CA-532125B47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95AF62-BA31-3F4E-937C-FE3C3C52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6CA512-3418-7B40-9CAB-4FE154DD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4EC008-A966-E445-A3BA-E61B6F01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88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29696B-9819-484C-86F7-15F1CA49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9F49B5-98E3-6547-8909-B4F56BCFA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44FA068-A466-E740-A305-0FF6B4752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DAA8223-2D31-B648-8A04-0C459BE49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5D8F68E-2C9B-8A45-84A9-FC8488516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489F56E-67F8-6A46-9B7F-D2AAA315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40E4234-3D62-7545-AC22-5CFCEB8B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91FF3FE-E9A1-2548-A9F9-FBF41931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45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BBE17F-7831-BD41-B108-32965A36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B9442C9-D5CC-744F-8B89-7965E465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2BE24CF-1B5B-574F-BC94-6F98E71C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712A302-7653-1442-8CC4-285D4260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61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DB51B0F-DD90-6B40-938D-0628A9F8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57BFCA8-A5E6-1E4A-A059-D45F9262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ADAB6D-77AF-3848-8021-27ECDEEE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9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FA89A-FC54-C64C-A400-D039866A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B9C6AD-26C7-FD4E-B6F7-5832BC71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2B3ED6-D766-7848-991B-252A4F408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6F6362-F84E-D342-978A-E779827D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17185F3-B9FB-5344-A4A6-50093039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195B78-3ED4-BE40-9DE2-EC8110D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9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90712-06D6-6647-AC49-2E8E1604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5428442-D61B-1D46-88DB-4C87841E8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43E2CD-D3F5-E041-9F55-0058D720A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C1AEBF-820D-B544-8046-EE0E2CE1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41EEE6-D8E6-FF48-B842-9A4ECE09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3E36E9-1819-1544-93CB-ABA024D5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67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61ABD50-F74E-CD43-B608-C7568507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A30870-F927-774C-94D7-01D8C3445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EEFE35-0E60-084C-AA97-F485053A5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9BFC-2116-ED43-9B72-B8B274C1B3BF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5F969F-D579-934E-B01D-2B20DB255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F9C763-8DBA-1E4D-81DD-147E1873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6C3E-9638-BC45-82CE-749156D3EF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7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1F91006-65C2-5C43-B17B-D5E5A2E2A199}"/>
              </a:ext>
            </a:extLst>
          </p:cNvPr>
          <p:cNvSpPr txBox="1"/>
          <p:nvPr/>
        </p:nvSpPr>
        <p:spPr>
          <a:xfrm>
            <a:off x="4284132" y="1548883"/>
            <a:ext cx="37846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dirty="0">
              <a:solidFill>
                <a:srgbClr val="745190"/>
              </a:solidFill>
              <a:latin typeface="Avenir Next Medium" panose="020B0503020202020204" pitchFamily="34" charset="0"/>
            </a:endParaRPr>
          </a:p>
          <a:p>
            <a:pPr algn="ctr"/>
            <a:r>
              <a:rPr lang="pl-PL" sz="1600" dirty="0">
                <a:solidFill>
                  <a:srgbClr val="745190"/>
                </a:solidFill>
                <a:latin typeface="Avenir Next Medium" panose="020B0503020202020204" pitchFamily="34" charset="0"/>
              </a:rPr>
              <a:t>Parlament Europejski, grudzień 2021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BE319BC-56EB-DD42-BA03-804385781F58}"/>
              </a:ext>
            </a:extLst>
          </p:cNvPr>
          <p:cNvSpPr txBox="1"/>
          <p:nvPr/>
        </p:nvSpPr>
        <p:spPr>
          <a:xfrm>
            <a:off x="3564466" y="2064436"/>
            <a:ext cx="6773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745190"/>
                </a:solidFill>
                <a:latin typeface="Avenir Next" panose="020B0503020202020204" pitchFamily="34" charset="0"/>
              </a:rPr>
              <a:t>Raport Specjalnej Komisji ds. Walki z Rakiem</a:t>
            </a:r>
          </a:p>
        </p:txBody>
      </p:sp>
    </p:spTree>
    <p:extLst>
      <p:ext uri="{BB962C8B-B14F-4D97-AF65-F5344CB8AC3E}">
        <p14:creationId xmlns:p14="http://schemas.microsoft.com/office/powerpoint/2010/main" val="218620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1007533" y="1539207"/>
            <a:ext cx="11557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Rekomendujemy finansowanie przez UE akcji </a:t>
            </a:r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informacyjnych i edukacyjnych!</a:t>
            </a:r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Możemy </a:t>
            </a:r>
            <a:r>
              <a:rPr lang="pl-PL" sz="4800" b="1" dirty="0">
                <a:solidFill>
                  <a:srgbClr val="745190"/>
                </a:solidFill>
                <a:latin typeface="Avenir Next" panose="020B0503020202020204" pitchFamily="34" charset="0"/>
              </a:rPr>
              <a:t>zapobiec</a:t>
            </a:r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 40% przypadków raka!</a:t>
            </a:r>
            <a:endParaRPr lang="pl-PL" sz="40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2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508000" y="1674673"/>
            <a:ext cx="1192106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Rekomendujemy </a:t>
            </a:r>
            <a:r>
              <a:rPr lang="pl-PL" sz="4000" b="1" dirty="0">
                <a:solidFill>
                  <a:srgbClr val="745190"/>
                </a:solidFill>
                <a:latin typeface="Avenir Next" panose="020B0503020202020204" pitchFamily="34" charset="0"/>
              </a:rPr>
              <a:t>powszechne szczepienia </a:t>
            </a:r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przeciwko wirusowi </a:t>
            </a:r>
            <a:r>
              <a:rPr lang="pl-PL" sz="4000" b="1" dirty="0">
                <a:solidFill>
                  <a:srgbClr val="745190"/>
                </a:solidFill>
                <a:latin typeface="Avenir Next" panose="020B0503020202020204" pitchFamily="34" charset="0"/>
              </a:rPr>
              <a:t>HPV</a:t>
            </a:r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 dla młodzieży, zarówno dziewczynek, jak i chłopców</a:t>
            </a:r>
            <a:endParaRPr lang="pl-PL" sz="32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1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1693334" y="1379942"/>
            <a:ext cx="99822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Rekomendujemy stworzenie </a:t>
            </a:r>
            <a:r>
              <a:rPr lang="pl-PL" sz="5400" b="1" dirty="0">
                <a:solidFill>
                  <a:srgbClr val="745190"/>
                </a:solidFill>
                <a:latin typeface="Avenir Next" panose="020B0503020202020204" pitchFamily="34" charset="0"/>
              </a:rPr>
              <a:t>europejskiego standardu</a:t>
            </a:r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 szybkiej diagnozy i leczenia</a:t>
            </a:r>
            <a:endParaRPr lang="pl-PL" sz="44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1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821266" y="1608542"/>
            <a:ext cx="1125220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rgbClr val="745190"/>
                </a:solidFill>
                <a:latin typeface="Avenir Next" panose="020B0503020202020204" pitchFamily="34" charset="0"/>
              </a:rPr>
              <a:t>Skończmy z nierównościami </a:t>
            </a:r>
          </a:p>
          <a:p>
            <a:pPr algn="ctr"/>
            <a:r>
              <a:rPr lang="pl-PL" sz="4800" dirty="0">
                <a:solidFill>
                  <a:srgbClr val="745190"/>
                </a:solidFill>
                <a:latin typeface="Avenir Next" panose="020B0503020202020204" pitchFamily="34" charset="0"/>
              </a:rPr>
              <a:t>w </a:t>
            </a:r>
            <a:r>
              <a:rPr lang="pl-PL" sz="5400" b="1" dirty="0">
                <a:solidFill>
                  <a:srgbClr val="745190"/>
                </a:solidFill>
                <a:latin typeface="Avenir Next" panose="020B0503020202020204" pitchFamily="34" charset="0"/>
              </a:rPr>
              <a:t>dostępie do leczenia</a:t>
            </a:r>
            <a:r>
              <a:rPr lang="pl-PL" sz="5400" dirty="0">
                <a:solidFill>
                  <a:srgbClr val="745190"/>
                </a:solidFill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pl-PL" sz="4800" dirty="0">
                <a:solidFill>
                  <a:srgbClr val="745190"/>
                </a:solidFill>
                <a:latin typeface="Avenir Next" panose="020B0503020202020204" pitchFamily="34" charset="0"/>
              </a:rPr>
              <a:t>w Europie!</a:t>
            </a:r>
            <a:endParaRPr lang="pl-PL" sz="48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9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2472268" y="879759"/>
            <a:ext cx="955886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Skończmy z niedoborami leków!</a:t>
            </a:r>
          </a:p>
          <a:p>
            <a:pPr algn="ctr"/>
            <a:endParaRPr lang="pl-PL" sz="3200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45190"/>
                </a:solidFill>
                <a:latin typeface="Avenir Next" panose="020B0503020202020204" pitchFamily="34" charset="0"/>
              </a:rPr>
              <a:t>wspólne europejskie </a:t>
            </a:r>
            <a:r>
              <a:rPr lang="pl-PL" sz="3200" b="1" dirty="0">
                <a:solidFill>
                  <a:srgbClr val="745190"/>
                </a:solidFill>
                <a:latin typeface="Avenir Next" panose="020B0503020202020204" pitchFamily="34" charset="0"/>
              </a:rPr>
              <a:t>zakupy leków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45190"/>
                </a:solidFill>
                <a:latin typeface="Avenir Next" panose="020B0503020202020204" pitchFamily="34" charset="0"/>
              </a:rPr>
              <a:t>aktywna </a:t>
            </a:r>
            <a:r>
              <a:rPr lang="pl-PL" sz="3200" b="1" dirty="0">
                <a:solidFill>
                  <a:srgbClr val="745190"/>
                </a:solidFill>
                <a:latin typeface="Avenir Next" panose="020B0503020202020204" pitchFamily="34" charset="0"/>
              </a:rPr>
              <a:t>lista leków </a:t>
            </a:r>
            <a:r>
              <a:rPr lang="pl-PL" sz="3200" dirty="0">
                <a:solidFill>
                  <a:srgbClr val="745190"/>
                </a:solidFill>
                <a:latin typeface="Avenir Next" panose="020B0503020202020204" pitchFamily="34" charset="0"/>
              </a:rPr>
              <a:t>krytycznie potrzebnych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745190"/>
                </a:solidFill>
                <a:latin typeface="Avenir Next" panose="020B0503020202020204" pitchFamily="34" charset="0"/>
              </a:rPr>
              <a:t>europejskie </a:t>
            </a:r>
            <a:r>
              <a:rPr lang="pl-PL" sz="3200" b="1" dirty="0">
                <a:solidFill>
                  <a:srgbClr val="745190"/>
                </a:solidFill>
                <a:latin typeface="Avenir Next" panose="020B0503020202020204" pitchFamily="34" charset="0"/>
              </a:rPr>
              <a:t>zapasy leków </a:t>
            </a:r>
            <a:r>
              <a:rPr lang="pl-PL" sz="3200" dirty="0">
                <a:solidFill>
                  <a:srgbClr val="745190"/>
                </a:solidFill>
                <a:latin typeface="Avenir Next" panose="020B0503020202020204" pitchFamily="34" charset="0"/>
              </a:rPr>
              <a:t>onkologicznych </a:t>
            </a:r>
          </a:p>
        </p:txBody>
      </p:sp>
    </p:spTree>
    <p:extLst>
      <p:ext uri="{BB962C8B-B14F-4D97-AF65-F5344CB8AC3E}">
        <p14:creationId xmlns:p14="http://schemas.microsoft.com/office/powerpoint/2010/main" val="287959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491067" y="1759340"/>
            <a:ext cx="1192106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Pacjenci w całej Europie muszą być prowadzeni przez </a:t>
            </a:r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koordynatora leczenia</a:t>
            </a:r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. </a:t>
            </a:r>
          </a:p>
          <a:p>
            <a:pPr algn="ctr"/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Proponujemy stworzenie wzoru takiej funkcji</a:t>
            </a:r>
            <a:endParaRPr lang="pl-PL" sz="32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1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2379134" y="260741"/>
            <a:ext cx="11921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745190"/>
                </a:solidFill>
                <a:latin typeface="Avenir Next" panose="020B0503020202020204" pitchFamily="34" charset="0"/>
              </a:rPr>
              <a:t>Medycyna spersonalizowana</a:t>
            </a:r>
            <a:endParaRPr lang="pl-PL" sz="36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4FC989D-EE29-7145-91DD-0780CABB7272}"/>
              </a:ext>
            </a:extLst>
          </p:cNvPr>
          <p:cNvSpPr txBox="1"/>
          <p:nvPr/>
        </p:nvSpPr>
        <p:spPr>
          <a:xfrm>
            <a:off x="135467" y="1674674"/>
            <a:ext cx="119210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Proponujemy inwestycje </a:t>
            </a:r>
          </a:p>
          <a:p>
            <a:pPr algn="ctr"/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w </a:t>
            </a:r>
            <a:r>
              <a:rPr lang="pl-PL" sz="3600" b="1" dirty="0">
                <a:solidFill>
                  <a:srgbClr val="745190"/>
                </a:solidFill>
                <a:latin typeface="Avenir Next" panose="020B0503020202020204" pitchFamily="34" charset="0"/>
              </a:rPr>
              <a:t>spersonalizowaną medycynę</a:t>
            </a:r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, w </a:t>
            </a:r>
            <a:r>
              <a:rPr lang="pl-PL" sz="3600" b="1" dirty="0">
                <a:solidFill>
                  <a:srgbClr val="745190"/>
                </a:solidFill>
                <a:latin typeface="Avenir Next" panose="020B0503020202020204" pitchFamily="34" charset="0"/>
              </a:rPr>
              <a:t>terapie celowane</a:t>
            </a:r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, które dadzą szansę tysiącom ludzi na wyleczenie</a:t>
            </a:r>
            <a:endParaRPr lang="pl-PL" sz="3200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1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4FC989D-EE29-7145-91DD-0780CABB7272}"/>
              </a:ext>
            </a:extLst>
          </p:cNvPr>
          <p:cNvSpPr txBox="1"/>
          <p:nvPr/>
        </p:nvSpPr>
        <p:spPr>
          <a:xfrm>
            <a:off x="618067" y="1877874"/>
            <a:ext cx="119210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UE stworzy europejską sieć certyfikowanych referencyjnych </a:t>
            </a:r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centrów onkologicznych</a:t>
            </a:r>
            <a:endParaRPr lang="pl-PL" sz="36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6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4FC989D-EE29-7145-91DD-0780CABB7272}"/>
              </a:ext>
            </a:extLst>
          </p:cNvPr>
          <p:cNvSpPr txBox="1"/>
          <p:nvPr/>
        </p:nvSpPr>
        <p:spPr>
          <a:xfrm>
            <a:off x="270934" y="1375736"/>
            <a:ext cx="119210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Stworzenie </a:t>
            </a:r>
            <a:r>
              <a:rPr lang="pl-PL" sz="3600" b="1" dirty="0">
                <a:solidFill>
                  <a:srgbClr val="745190"/>
                </a:solidFill>
                <a:latin typeface="Avenir Next" panose="020B0503020202020204" pitchFamily="34" charset="0"/>
              </a:rPr>
              <a:t>europejskiej bazy danych </a:t>
            </a:r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b="1" dirty="0">
                <a:solidFill>
                  <a:srgbClr val="745190"/>
                </a:solidFill>
                <a:latin typeface="Avenir Next" panose="020B0503020202020204" pitchFamily="34" charset="0"/>
              </a:rPr>
              <a:t>nietypowych nowotworach</a:t>
            </a:r>
            <a:r>
              <a:rPr lang="pl-PL" sz="3600" dirty="0">
                <a:solidFill>
                  <a:srgbClr val="745190"/>
                </a:solidFill>
                <a:latin typeface="Avenir Next" panose="020B0503020202020204" pitchFamily="34" charset="0"/>
              </a:rPr>
              <a:t> </a:t>
            </a:r>
            <a:endParaRPr lang="pl-PL" sz="3200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b="1" dirty="0">
                <a:solidFill>
                  <a:srgbClr val="745190"/>
                </a:solidFill>
                <a:latin typeface="Avenir Next" panose="020B0503020202020204" pitchFamily="34" charset="0"/>
              </a:rPr>
              <a:t>nietypowych przebiegach typowych nowotworów</a:t>
            </a:r>
            <a:endParaRPr lang="pl-PL" sz="28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2777069" y="660275"/>
            <a:ext cx="894079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Zbudujemy jako UE </a:t>
            </a:r>
          </a:p>
          <a:p>
            <a:pPr algn="ctr"/>
            <a:r>
              <a:rPr lang="pl-PL" sz="4800" b="1" dirty="0">
                <a:solidFill>
                  <a:srgbClr val="745190"/>
                </a:solidFill>
                <a:latin typeface="Avenir Next" panose="020B0503020202020204" pitchFamily="34" charset="0"/>
              </a:rPr>
              <a:t>skuteczny system </a:t>
            </a:r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drugiej opinii </a:t>
            </a:r>
          </a:p>
          <a:p>
            <a:pPr algn="ctr"/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i efektywny </a:t>
            </a:r>
            <a:r>
              <a:rPr lang="pl-PL" sz="4800" b="1" dirty="0">
                <a:solidFill>
                  <a:srgbClr val="745190"/>
                </a:solidFill>
                <a:latin typeface="Avenir Next" panose="020B0503020202020204" pitchFamily="34" charset="0"/>
              </a:rPr>
              <a:t>dostęp do leczenia</a:t>
            </a:r>
            <a:r>
              <a:rPr lang="pl-PL" sz="4800" dirty="0">
                <a:solidFill>
                  <a:srgbClr val="745190"/>
                </a:solidFill>
                <a:latin typeface="Avenir Next" panose="020B0503020202020204" pitchFamily="34" charset="0"/>
              </a:rPr>
              <a:t> </a:t>
            </a:r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raka poza granicami kraju</a:t>
            </a:r>
            <a:endParaRPr lang="pl-PL" sz="44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5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2861733" y="1241273"/>
            <a:ext cx="12843933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>
                <a:solidFill>
                  <a:srgbClr val="745190"/>
                </a:solidFill>
                <a:latin typeface="Avenir Next" panose="020B0503020202020204" pitchFamily="34" charset="0"/>
              </a:rPr>
              <a:t>UE dofinansowała budowę lub remont ok. </a:t>
            </a:r>
            <a:r>
              <a:rPr lang="pl-PL" sz="2000" b="1" dirty="0">
                <a:solidFill>
                  <a:srgbClr val="745190"/>
                </a:solidFill>
                <a:latin typeface="Avenir Next" panose="020B0503020202020204" pitchFamily="34" charset="0"/>
              </a:rPr>
              <a:t>15 000 km</a:t>
            </a:r>
            <a:r>
              <a:rPr lang="pl-PL" dirty="0">
                <a:solidFill>
                  <a:srgbClr val="745190"/>
                </a:solidFill>
                <a:latin typeface="Avenir Next" panose="020B0503020202020204" pitchFamily="34" charset="0"/>
              </a:rPr>
              <a:t> dróg gminnych, krajowych,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745190"/>
                </a:solidFill>
                <a:latin typeface="Avenir Next" panose="020B0503020202020204" pitchFamily="34" charset="0"/>
              </a:rPr>
              <a:t>ekspresowych i autostrad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>
                <a:solidFill>
                  <a:srgbClr val="745190"/>
                </a:solidFill>
                <a:latin typeface="Avenir Next" panose="020B0503020202020204" pitchFamily="34" charset="0"/>
              </a:rPr>
              <a:t>UE finansuje </a:t>
            </a:r>
            <a:r>
              <a:rPr lang="pl-PL" sz="2000" b="1" dirty="0">
                <a:solidFill>
                  <a:srgbClr val="745190"/>
                </a:solidFill>
                <a:latin typeface="Avenir Next" panose="020B0503020202020204" pitchFamily="34" charset="0"/>
              </a:rPr>
              <a:t>dopłaty dla 1,3 mln </a:t>
            </a:r>
            <a:r>
              <a:rPr lang="pl-PL" dirty="0">
                <a:solidFill>
                  <a:srgbClr val="745190"/>
                </a:solidFill>
                <a:latin typeface="Avenir Next" panose="020B0503020202020204" pitchFamily="34" charset="0"/>
              </a:rPr>
              <a:t>rolników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>
                <a:solidFill>
                  <a:srgbClr val="745190"/>
                </a:solidFill>
                <a:latin typeface="Avenir Next" panose="020B0503020202020204" pitchFamily="34" charset="0"/>
              </a:rPr>
              <a:t>UE dofinansowała </a:t>
            </a:r>
            <a:r>
              <a:rPr lang="pl-PL" sz="2000" b="1" dirty="0">
                <a:solidFill>
                  <a:srgbClr val="745190"/>
                </a:solidFill>
                <a:latin typeface="Avenir Next" panose="020B0503020202020204" pitchFamily="34" charset="0"/>
              </a:rPr>
              <a:t>2 500 projektów </a:t>
            </a:r>
            <a:r>
              <a:rPr lang="pl-PL" dirty="0">
                <a:solidFill>
                  <a:srgbClr val="745190"/>
                </a:solidFill>
                <a:latin typeface="Avenir Next" panose="020B0503020202020204" pitchFamily="34" charset="0"/>
              </a:rPr>
              <a:t>remontów i wyposażenia szpitali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>
                <a:solidFill>
                  <a:srgbClr val="745190"/>
                </a:solidFill>
                <a:latin typeface="Avenir Next" panose="020B0503020202020204" pitchFamily="34" charset="0"/>
              </a:rPr>
              <a:t>UE wsparła działalność </a:t>
            </a:r>
            <a:r>
              <a:rPr lang="pl-PL" sz="2000" b="1" dirty="0">
                <a:solidFill>
                  <a:srgbClr val="745190"/>
                </a:solidFill>
                <a:latin typeface="Avenir Next" panose="020B0503020202020204" pitchFamily="34" charset="0"/>
              </a:rPr>
              <a:t>700 muzeów</a:t>
            </a:r>
            <a:endParaRPr lang="pl-PL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5B33DB0-8B43-674F-A7F0-13EF32644F05}"/>
              </a:ext>
            </a:extLst>
          </p:cNvPr>
          <p:cNvSpPr txBox="1"/>
          <p:nvPr/>
        </p:nvSpPr>
        <p:spPr>
          <a:xfrm>
            <a:off x="4563533" y="306400"/>
            <a:ext cx="9567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745190"/>
                </a:solidFill>
                <a:latin typeface="Avenir Next" panose="020B0503020202020204" pitchFamily="34" charset="0"/>
              </a:rPr>
              <a:t>Unia Europejska zmienia Polskę!</a:t>
            </a:r>
          </a:p>
        </p:txBody>
      </p:sp>
    </p:spTree>
    <p:extLst>
      <p:ext uri="{BB962C8B-B14F-4D97-AF65-F5344CB8AC3E}">
        <p14:creationId xmlns:p14="http://schemas.microsoft.com/office/powerpoint/2010/main" val="259873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1710268" y="1444743"/>
            <a:ext cx="1027853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Rekomendujemy zwiększenie finansowania i przyspieszenie badań nad </a:t>
            </a:r>
          </a:p>
          <a:p>
            <a:pPr algn="ctr"/>
            <a:r>
              <a:rPr lang="pl-PL" sz="5400" b="1" dirty="0">
                <a:solidFill>
                  <a:srgbClr val="745190"/>
                </a:solidFill>
                <a:latin typeface="Avenir Next" panose="020B0503020202020204" pitchFamily="34" charset="0"/>
              </a:rPr>
              <a:t>lekami na nowotwory </a:t>
            </a:r>
          </a:p>
          <a:p>
            <a:pPr algn="ctr"/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dziecięce i rzadkie</a:t>
            </a:r>
            <a:endParaRPr lang="pl-PL" sz="40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15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1354665" y="1882687"/>
            <a:ext cx="1083733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rgbClr val="745190"/>
                </a:solidFill>
                <a:latin typeface="Avenir Next" panose="020B0503020202020204" pitchFamily="34" charset="0"/>
              </a:rPr>
              <a:t>Europejski </a:t>
            </a:r>
            <a:r>
              <a:rPr lang="pl-PL" sz="4800" b="1" dirty="0">
                <a:solidFill>
                  <a:srgbClr val="745190"/>
                </a:solidFill>
                <a:latin typeface="Avenir Next" panose="020B0503020202020204" pitchFamily="34" charset="0"/>
              </a:rPr>
              <a:t>system</a:t>
            </a:r>
            <a:r>
              <a:rPr lang="pl-PL" sz="5400" b="1" dirty="0">
                <a:solidFill>
                  <a:srgbClr val="745190"/>
                </a:solidFill>
                <a:latin typeface="Avenir Next" panose="020B0503020202020204" pitchFamily="34" charset="0"/>
              </a:rPr>
              <a:t> </a:t>
            </a:r>
            <a:r>
              <a:rPr lang="pl-PL" sz="4800" b="1" dirty="0">
                <a:solidFill>
                  <a:srgbClr val="745190"/>
                </a:solidFill>
                <a:latin typeface="Avenir Next" panose="020B0503020202020204" pitchFamily="34" charset="0"/>
              </a:rPr>
              <a:t>badań i leczenia </a:t>
            </a:r>
            <a:r>
              <a:rPr lang="pl-PL" sz="4800" dirty="0">
                <a:solidFill>
                  <a:srgbClr val="745190"/>
                </a:solidFill>
                <a:latin typeface="Avenir Next" panose="020B0503020202020204" pitchFamily="34" charset="0"/>
              </a:rPr>
              <a:t>nowotworów rzadkich</a:t>
            </a:r>
            <a:endParaRPr lang="pl-PL" sz="48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1354665" y="1674674"/>
            <a:ext cx="10837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solidFill>
                  <a:srgbClr val="745190"/>
                </a:solidFill>
                <a:latin typeface="Avenir Next" panose="020B0503020202020204" pitchFamily="34" charset="0"/>
              </a:rPr>
              <a:t>Pacjent, który pokonał raka ma prawo do </a:t>
            </a:r>
            <a:r>
              <a:rPr lang="pl-PL" sz="6000" b="1" dirty="0">
                <a:solidFill>
                  <a:srgbClr val="745190"/>
                </a:solidFill>
                <a:latin typeface="Avenir Next" panose="020B0503020202020204" pitchFamily="34" charset="0"/>
              </a:rPr>
              <a:t>bycia zapomnianym!</a:t>
            </a:r>
            <a:endParaRPr lang="pl-PL" sz="48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71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635000" y="1827074"/>
            <a:ext cx="11557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Konieczna jest </a:t>
            </a:r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likwidacja utrudnień </a:t>
            </a:r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w dostępie do ubezpieczeń i kredytów dla osób, które pokonały raka!</a:t>
            </a:r>
            <a:endParaRPr lang="pl-PL" sz="40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20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270934" y="1192073"/>
            <a:ext cx="1192106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Rekomendujemy wprowadzenie </a:t>
            </a:r>
          </a:p>
          <a:p>
            <a:pPr algn="ctr"/>
            <a:r>
              <a:rPr lang="pl-PL" sz="4800" b="1" dirty="0">
                <a:solidFill>
                  <a:srgbClr val="745190"/>
                </a:solidFill>
                <a:latin typeface="Avenir Next" panose="020B0503020202020204" pitchFamily="34" charset="0"/>
              </a:rPr>
              <a:t>oznaczenia zdrowej żywności!</a:t>
            </a:r>
            <a:r>
              <a:rPr lang="pl-PL" sz="4800" dirty="0">
                <a:solidFill>
                  <a:srgbClr val="745190"/>
                </a:solidFill>
                <a:latin typeface="Avenir Next" panose="020B0503020202020204" pitchFamily="34" charset="0"/>
              </a:rPr>
              <a:t> </a:t>
            </a:r>
          </a:p>
          <a:p>
            <a:pPr algn="ctr"/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Konsumenci muszą wiedzieć, jakie produkty mogą być czynnikiem ryzyka</a:t>
            </a:r>
            <a:endParaRPr lang="pl-PL" sz="40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35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4FC989D-EE29-7145-91DD-0780CABB7272}"/>
              </a:ext>
            </a:extLst>
          </p:cNvPr>
          <p:cNvSpPr txBox="1"/>
          <p:nvPr/>
        </p:nvSpPr>
        <p:spPr>
          <a:xfrm>
            <a:off x="135467" y="1877874"/>
            <a:ext cx="119210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rgbClr val="745190"/>
                </a:solidFill>
                <a:latin typeface="Avenir Next" panose="020B0503020202020204" pitchFamily="34" charset="0"/>
              </a:rPr>
              <a:t>Proponujemy europejską koordynację w tworzeniu </a:t>
            </a:r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narodowych strategii onkologicznych</a:t>
            </a:r>
            <a:endParaRPr lang="pl-PL" sz="36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3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EA5D9B27-DDDD-4947-92BE-955763A31F49}"/>
              </a:ext>
            </a:extLst>
          </p:cNvPr>
          <p:cNvSpPr txBox="1"/>
          <p:nvPr/>
        </p:nvSpPr>
        <p:spPr>
          <a:xfrm>
            <a:off x="0" y="1919295"/>
            <a:ext cx="7924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„Praca Specjalnej Komisji do Spraw Walki z Rakiem w Parlamencie Europejskim i Europejski Plan Walki z Rakiem to dopiero pierwsze kroki we wspólnej, europejskiej walce z tą chorobą. </a:t>
            </a:r>
          </a:p>
          <a:p>
            <a:pPr algn="ctr"/>
            <a:r>
              <a:rPr lang="pl-PL" sz="2800" b="1" dirty="0">
                <a:solidFill>
                  <a:srgbClr val="745190"/>
                </a:solidFill>
                <a:latin typeface="Avenir Next Medium" panose="020B0503020202020204" pitchFamily="34" charset="0"/>
              </a:rPr>
              <a:t>Razem możemy pokonać raka!”</a:t>
            </a:r>
            <a:endParaRPr lang="pl-PL" sz="2400" b="1" dirty="0">
              <a:solidFill>
                <a:srgbClr val="745190"/>
              </a:solidFill>
              <a:latin typeface="Avenir Next Medium" panose="020B0503020202020204" pitchFamily="34" charset="0"/>
            </a:endParaRPr>
          </a:p>
        </p:txBody>
      </p:sp>
      <p:pic>
        <p:nvPicPr>
          <p:cNvPr id="3" name="Obraz 2" descr="Obraz zawierający tekst, osoba, wewnątrz, mężczyzna&#10;&#10;Opis wygenerowany automatycznie">
            <a:extLst>
              <a:ext uri="{FF2B5EF4-FFF2-40B4-BE49-F238E27FC236}">
                <a16:creationId xmlns:a16="http://schemas.microsoft.com/office/drawing/2014/main" id="{AABFFA19-645F-6643-AF49-234E64851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026709"/>
            <a:ext cx="4000118" cy="2665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6725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EA5D9B27-DDDD-4947-92BE-955763A31F49}"/>
              </a:ext>
            </a:extLst>
          </p:cNvPr>
          <p:cNvSpPr txBox="1"/>
          <p:nvPr/>
        </p:nvSpPr>
        <p:spPr>
          <a:xfrm>
            <a:off x="6350000" y="4027495"/>
            <a:ext cx="792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745190"/>
                </a:solidFill>
                <a:latin typeface="Avenir Next" panose="020B0503020202020204" pitchFamily="34" charset="0"/>
              </a:rPr>
              <a:t>dr Andreas Kuhn, </a:t>
            </a:r>
            <a:r>
              <a:rPr lang="pl-PL" sz="1600" b="1" dirty="0" err="1">
                <a:solidFill>
                  <a:srgbClr val="745190"/>
                </a:solidFill>
                <a:latin typeface="Avenir Next" panose="020B0503020202020204" pitchFamily="34" charset="0"/>
              </a:rPr>
              <a:t>BioNTech</a:t>
            </a:r>
            <a:endParaRPr lang="pl-PL" sz="16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pPr algn="ctr"/>
            <a:r>
              <a:rPr lang="pl-PL" sz="1600" b="1" dirty="0">
                <a:solidFill>
                  <a:srgbClr val="745190"/>
                </a:solidFill>
                <a:latin typeface="Avenir Next Medium" panose="020B0503020202020204" pitchFamily="34" charset="0"/>
              </a:rPr>
              <a:t>4 lutego 2021</a:t>
            </a:r>
            <a:endParaRPr lang="pl-PL" b="1" dirty="0">
              <a:solidFill>
                <a:srgbClr val="745190"/>
              </a:solidFill>
              <a:latin typeface="Avenir Next Medium" panose="020B0503020202020204" pitchFamily="34" charset="0"/>
            </a:endParaRPr>
          </a:p>
        </p:txBody>
      </p:sp>
      <p:pic>
        <p:nvPicPr>
          <p:cNvPr id="1026" name="Picture 2" descr="Andreas Kuhn - RNA Therapeutics &amp;amp; Delivery US: Online">
            <a:extLst>
              <a:ext uri="{FF2B5EF4-FFF2-40B4-BE49-F238E27FC236}">
                <a16:creationId xmlns:a16="http://schemas.microsoft.com/office/drawing/2014/main" id="{66C97D4E-37D6-E048-A745-C026DBA9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15" y="418755"/>
            <a:ext cx="2443957" cy="3289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C2867B7-1831-F24F-97FF-3EA058CF90A0}"/>
              </a:ext>
            </a:extLst>
          </p:cNvPr>
          <p:cNvSpPr txBox="1"/>
          <p:nvPr/>
        </p:nvSpPr>
        <p:spPr>
          <a:xfrm>
            <a:off x="220132" y="2003962"/>
            <a:ext cx="8424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„Myślę, że można powiedzieć, że w ciągu najbliższych 3-5 lat będziemy w stanie stworzyć </a:t>
            </a:r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szczepionkę</a:t>
            </a: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 </a:t>
            </a:r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na niektóre nowotwory </a:t>
            </a: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w oparciu o technologię </a:t>
            </a:r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mRNA</a:t>
            </a: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”</a:t>
            </a:r>
            <a:endParaRPr lang="pl-PL" sz="2800" b="1" dirty="0">
              <a:solidFill>
                <a:srgbClr val="745190"/>
              </a:solidFill>
              <a:latin typeface="Avenir Next Medium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4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4FC989D-EE29-7145-91DD-0780CABB7272}"/>
              </a:ext>
            </a:extLst>
          </p:cNvPr>
          <p:cNvSpPr txBox="1"/>
          <p:nvPr/>
        </p:nvSpPr>
        <p:spPr>
          <a:xfrm>
            <a:off x="2082801" y="201474"/>
            <a:ext cx="11921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745190"/>
                </a:solidFill>
                <a:latin typeface="Avenir Next" panose="020B0503020202020204" pitchFamily="34" charset="0"/>
              </a:rPr>
              <a:t>5 priorytetów w walce z rakiem</a:t>
            </a:r>
            <a:endParaRPr lang="pl-PL" sz="32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A5D9B27-DDDD-4947-92BE-955763A31F49}"/>
              </a:ext>
            </a:extLst>
          </p:cNvPr>
          <p:cNvSpPr txBox="1"/>
          <p:nvPr/>
        </p:nvSpPr>
        <p:spPr>
          <a:xfrm>
            <a:off x="2167468" y="999081"/>
            <a:ext cx="11921066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Zniesienie różnic geograficznych w dostępie do diagnozy i leczenia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Stworzenie zapasów leków krytycznych w leczeniu raka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Europejskie, wspólne zakupy leków i technologii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Zniesienie różnic w profilaktyce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CFBE592-5549-104B-9BA7-9450731A39CF}"/>
              </a:ext>
            </a:extLst>
          </p:cNvPr>
          <p:cNvSpPr txBox="1"/>
          <p:nvPr/>
        </p:nvSpPr>
        <p:spPr>
          <a:xfrm>
            <a:off x="5469466" y="3284799"/>
            <a:ext cx="70442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 startAt="5"/>
            </a:pPr>
            <a:r>
              <a:rPr lang="pl-PL" sz="4800" b="1" dirty="0">
                <a:solidFill>
                  <a:srgbClr val="745190"/>
                </a:solidFill>
                <a:latin typeface="Avenir Next" panose="020B0503020202020204" pitchFamily="34" charset="0"/>
              </a:rPr>
              <a:t>…</a:t>
            </a:r>
            <a:endParaRPr lang="pl-PL" sz="44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29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EA5D9B27-DDDD-4947-92BE-955763A31F49}"/>
              </a:ext>
            </a:extLst>
          </p:cNvPr>
          <p:cNvSpPr txBox="1"/>
          <p:nvPr/>
        </p:nvSpPr>
        <p:spPr>
          <a:xfrm>
            <a:off x="787401" y="1540948"/>
            <a:ext cx="1179406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7200" b="1" dirty="0">
                <a:solidFill>
                  <a:srgbClr val="745190"/>
                </a:solidFill>
                <a:latin typeface="Avenir Next" panose="020B0503020202020204" pitchFamily="34" charset="0"/>
              </a:rPr>
              <a:t>Szczepionka na raka</a:t>
            </a:r>
          </a:p>
        </p:txBody>
      </p:sp>
    </p:spTree>
    <p:extLst>
      <p:ext uri="{BB962C8B-B14F-4D97-AF65-F5344CB8AC3E}">
        <p14:creationId xmlns:p14="http://schemas.microsoft.com/office/powerpoint/2010/main" val="210213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2082802" y="1436005"/>
            <a:ext cx="976206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745190"/>
                </a:solidFill>
                <a:latin typeface="Avenir Next" panose="020B0503020202020204" pitchFamily="34" charset="0"/>
              </a:rPr>
              <a:t>Jeśli potrafimy razem budować drogi, muzea i szpitale, 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745190"/>
                </a:solidFill>
                <a:latin typeface="Avenir Next" panose="020B0503020202020204" pitchFamily="34" charset="0"/>
              </a:rPr>
              <a:t>to musimy mieć odwagę jako UE </a:t>
            </a:r>
          </a:p>
          <a:p>
            <a:pPr algn="ctr">
              <a:lnSpc>
                <a:spcPct val="150000"/>
              </a:lnSpc>
            </a:pPr>
            <a:r>
              <a:rPr lang="pl-PL" sz="2800" dirty="0">
                <a:solidFill>
                  <a:srgbClr val="745190"/>
                </a:solidFill>
                <a:latin typeface="Avenir Next" panose="020B0503020202020204" pitchFamily="34" charset="0"/>
              </a:rPr>
              <a:t>Wspólnie</a:t>
            </a:r>
          </a:p>
          <a:p>
            <a:pPr algn="ctr"/>
            <a:r>
              <a:rPr lang="pl-PL" sz="2800" dirty="0">
                <a:solidFill>
                  <a:srgbClr val="745190"/>
                </a:solidFill>
                <a:latin typeface="Avenir Next" panose="020B0503020202020204" pitchFamily="34" charset="0"/>
              </a:rPr>
              <a:t> </a:t>
            </a:r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walczyć z rakiem!</a:t>
            </a:r>
            <a:endParaRPr lang="pl-PL" sz="28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5B33DB0-8B43-674F-A7F0-13EF32644F05}"/>
              </a:ext>
            </a:extLst>
          </p:cNvPr>
          <p:cNvSpPr txBox="1"/>
          <p:nvPr/>
        </p:nvSpPr>
        <p:spPr>
          <a:xfrm>
            <a:off x="6832600" y="289467"/>
            <a:ext cx="9567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745190"/>
                </a:solidFill>
                <a:latin typeface="Avenir Next" panose="020B0503020202020204" pitchFamily="34" charset="0"/>
              </a:rPr>
              <a:t>Od czego się zaczęło?</a:t>
            </a:r>
          </a:p>
        </p:txBody>
      </p:sp>
    </p:spTree>
    <p:extLst>
      <p:ext uri="{BB962C8B-B14F-4D97-AF65-F5344CB8AC3E}">
        <p14:creationId xmlns:p14="http://schemas.microsoft.com/office/powerpoint/2010/main" val="2048518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0A966A4-0A0C-2E47-85F5-E957ABCD0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8949" y="2527073"/>
            <a:ext cx="2239702" cy="154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FBCA0B6C-FCD8-B14B-9E45-0113F03C9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76" y="1972720"/>
            <a:ext cx="6184580" cy="29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2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2429934" y="1337608"/>
            <a:ext cx="97620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Rocznie ok. </a:t>
            </a:r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3,5 miliona ludzi </a:t>
            </a: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w UE otrzymuje diagnozę – </a:t>
            </a:r>
            <a:r>
              <a:rPr lang="pl-PL" sz="3200" b="1" dirty="0">
                <a:solidFill>
                  <a:srgbClr val="745190"/>
                </a:solidFill>
                <a:latin typeface="Avenir Next" panose="020B0503020202020204" pitchFamily="34" charset="0"/>
              </a:rPr>
              <a:t>rak</a:t>
            </a:r>
            <a:endParaRPr lang="pl-PL" sz="24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endParaRPr lang="pl-PL" sz="2400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Rocznie ok. </a:t>
            </a:r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1,2 miliona ludzi </a:t>
            </a: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w UE </a:t>
            </a:r>
            <a:r>
              <a:rPr lang="pl-PL" sz="3200" b="1" dirty="0">
                <a:solidFill>
                  <a:srgbClr val="745190"/>
                </a:solidFill>
                <a:latin typeface="Avenir Next" panose="020B0503020202020204" pitchFamily="34" charset="0"/>
              </a:rPr>
              <a:t>umiera</a:t>
            </a: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 z powodu raka</a:t>
            </a:r>
          </a:p>
          <a:p>
            <a:endParaRPr lang="pl-PL" sz="2400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Rocznie ok. </a:t>
            </a:r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35 tysięcy dzieci </a:t>
            </a:r>
            <a:r>
              <a:rPr lang="pl-PL" sz="2400" dirty="0">
                <a:solidFill>
                  <a:srgbClr val="745190"/>
                </a:solidFill>
                <a:latin typeface="Avenir Next" panose="020B0503020202020204" pitchFamily="34" charset="0"/>
              </a:rPr>
              <a:t>zapada na raka, a 6 tysięcy </a:t>
            </a:r>
            <a:r>
              <a:rPr lang="pl-PL" sz="3200" b="1" dirty="0">
                <a:solidFill>
                  <a:srgbClr val="745190"/>
                </a:solidFill>
                <a:latin typeface="Avenir Next" panose="020B0503020202020204" pitchFamily="34" charset="0"/>
              </a:rPr>
              <a:t>umiera</a:t>
            </a:r>
            <a:endParaRPr lang="pl-PL" sz="24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5B33DB0-8B43-674F-A7F0-13EF32644F05}"/>
              </a:ext>
            </a:extLst>
          </p:cNvPr>
          <p:cNvSpPr txBox="1"/>
          <p:nvPr/>
        </p:nvSpPr>
        <p:spPr>
          <a:xfrm>
            <a:off x="8339667" y="272533"/>
            <a:ext cx="9567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745190"/>
                </a:solidFill>
                <a:latin typeface="Avenir Next" panose="020B0503020202020204" pitchFamily="34" charset="0"/>
              </a:rPr>
              <a:t>Rak w Europie</a:t>
            </a:r>
          </a:p>
        </p:txBody>
      </p:sp>
    </p:spTree>
    <p:extLst>
      <p:ext uri="{BB962C8B-B14F-4D97-AF65-F5344CB8AC3E}">
        <p14:creationId xmlns:p14="http://schemas.microsoft.com/office/powerpoint/2010/main" val="355162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393700" y="1549275"/>
            <a:ext cx="11404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23 września 2020 roku</a:t>
            </a:r>
          </a:p>
          <a:p>
            <a:pPr algn="ctr"/>
            <a:r>
              <a:rPr lang="pl-PL" sz="3200" dirty="0">
                <a:solidFill>
                  <a:srgbClr val="745190"/>
                </a:solidFill>
                <a:latin typeface="Avenir Next" panose="020B0503020202020204" pitchFamily="34" charset="0"/>
              </a:rPr>
              <a:t>Parlament Europejski powołuje </a:t>
            </a:r>
          </a:p>
          <a:p>
            <a:pPr algn="ctr"/>
            <a:r>
              <a:rPr lang="pl-PL" sz="4000" b="1" dirty="0">
                <a:solidFill>
                  <a:srgbClr val="745190"/>
                </a:solidFill>
                <a:latin typeface="Avenir Next" panose="020B0503020202020204" pitchFamily="34" charset="0"/>
              </a:rPr>
              <a:t>Specjalną Komisję do Spraw Walki z Rakiem</a:t>
            </a:r>
          </a:p>
        </p:txBody>
      </p:sp>
    </p:spTree>
    <p:extLst>
      <p:ext uri="{BB962C8B-B14F-4D97-AF65-F5344CB8AC3E}">
        <p14:creationId xmlns:p14="http://schemas.microsoft.com/office/powerpoint/2010/main" val="381500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2429934" y="1329142"/>
            <a:ext cx="97620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34 posłów do Parlamentu Europejskiego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sz="2000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W komisji rozpoczynają prace przedstawiciele Polski, Portugalii, Francji, Niemiec, Grecji, Czech, Włoch, Łotwy, Litwy, Belgii, Rumunii, Szwecji, Hiszpanii, Malty, Cypru, Danii i Węgier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sz="2000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Pierwszy raz w historii taka liczba państw UE zajęła się wspólnie </a:t>
            </a:r>
            <a:r>
              <a:rPr lang="pl-PL" sz="2000" b="1" dirty="0">
                <a:solidFill>
                  <a:srgbClr val="745190"/>
                </a:solidFill>
                <a:latin typeface="Avenir Next" panose="020B0503020202020204" pitchFamily="34" charset="0"/>
              </a:rPr>
              <a:t>walką z rakiem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5B33DB0-8B43-674F-A7F0-13EF32644F05}"/>
              </a:ext>
            </a:extLst>
          </p:cNvPr>
          <p:cNvSpPr txBox="1"/>
          <p:nvPr/>
        </p:nvSpPr>
        <p:spPr>
          <a:xfrm>
            <a:off x="5494867" y="306399"/>
            <a:ext cx="156294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Specjalna Komisja do Spraw Walki z Rakiem</a:t>
            </a:r>
          </a:p>
        </p:txBody>
      </p:sp>
    </p:spTree>
    <p:extLst>
      <p:ext uri="{BB962C8B-B14F-4D97-AF65-F5344CB8AC3E}">
        <p14:creationId xmlns:p14="http://schemas.microsoft.com/office/powerpoint/2010/main" val="53546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2252133" y="1566209"/>
            <a:ext cx="99398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Specjalna Komisja pracowała między wrześniem 2020 r. a grudniem 2021 r.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sz="2000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Pracowała ze </a:t>
            </a:r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118 ekspertami </a:t>
            </a:r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z europejskich szpitali i uniwersytetów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sz="2000" dirty="0">
              <a:solidFill>
                <a:srgbClr val="745190"/>
              </a:solidFill>
              <a:latin typeface="Avenir Next" panose="020B0503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Konsultacje społeczne: głos </a:t>
            </a:r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350 organizacji</a:t>
            </a:r>
            <a:r>
              <a:rPr lang="pl-PL" sz="2000" dirty="0">
                <a:solidFill>
                  <a:srgbClr val="745190"/>
                </a:solidFill>
                <a:latin typeface="Avenir Next" panose="020B0503020202020204" pitchFamily="34" charset="0"/>
              </a:rPr>
              <a:t> pacjentów na temat wpływu COVID na </a:t>
            </a:r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leczenie raka</a:t>
            </a:r>
            <a:endParaRPr lang="pl-PL" sz="20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5B33DB0-8B43-674F-A7F0-13EF32644F05}"/>
              </a:ext>
            </a:extLst>
          </p:cNvPr>
          <p:cNvSpPr txBox="1"/>
          <p:nvPr/>
        </p:nvSpPr>
        <p:spPr>
          <a:xfrm>
            <a:off x="4529667" y="306399"/>
            <a:ext cx="16594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745190"/>
                </a:solidFill>
                <a:latin typeface="Avenir Next" panose="020B0503020202020204" pitchFamily="34" charset="0"/>
              </a:rPr>
              <a:t>Prace Specjalnej Komisji do Spraw Walki z Rakiem</a:t>
            </a:r>
          </a:p>
        </p:txBody>
      </p:sp>
    </p:spTree>
    <p:extLst>
      <p:ext uri="{BB962C8B-B14F-4D97-AF65-F5344CB8AC3E}">
        <p14:creationId xmlns:p14="http://schemas.microsoft.com/office/powerpoint/2010/main" val="103427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516467" y="1369873"/>
            <a:ext cx="119210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Wspólne europejskie finansowanie</a:t>
            </a:r>
          </a:p>
          <a:p>
            <a:pPr algn="ctr"/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badań przesiewowych </a:t>
            </a:r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i znoszenie różnic geograficznych w dostępie do nich</a:t>
            </a:r>
            <a:endParaRPr lang="pl-PL" sz="4400" b="1" dirty="0">
              <a:solidFill>
                <a:srgbClr val="745190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FE8D3E6-DA6A-404B-8B83-24798CD9323B}"/>
              </a:ext>
            </a:extLst>
          </p:cNvPr>
          <p:cNvSpPr txBox="1"/>
          <p:nvPr/>
        </p:nvSpPr>
        <p:spPr>
          <a:xfrm>
            <a:off x="6773333" y="314868"/>
            <a:ext cx="635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Wyprzedźmy raka! 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83411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6321F2A-471F-114D-85DE-A54DA94CF057}"/>
              </a:ext>
            </a:extLst>
          </p:cNvPr>
          <p:cNvSpPr txBox="1"/>
          <p:nvPr/>
        </p:nvSpPr>
        <p:spPr>
          <a:xfrm>
            <a:off x="1143000" y="1395274"/>
            <a:ext cx="11557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Rekomendujemy stworzenie systemu </a:t>
            </a:r>
            <a:r>
              <a:rPr lang="pl-PL" sz="4800" b="1" dirty="0">
                <a:solidFill>
                  <a:srgbClr val="745190"/>
                </a:solidFill>
                <a:latin typeface="Avenir Next" panose="020B0503020202020204" pitchFamily="34" charset="0"/>
              </a:rPr>
              <a:t>motywacyjnego</a:t>
            </a:r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 dla państw UE w celu </a:t>
            </a:r>
          </a:p>
          <a:p>
            <a:pPr algn="ctr"/>
            <a:r>
              <a:rPr lang="pl-PL" sz="4400" dirty="0">
                <a:solidFill>
                  <a:srgbClr val="745190"/>
                </a:solidFill>
                <a:latin typeface="Avenir Next" panose="020B0503020202020204" pitchFamily="34" charset="0"/>
              </a:rPr>
              <a:t>wsparcia</a:t>
            </a:r>
            <a:r>
              <a:rPr lang="pl-PL" sz="4400" b="1" dirty="0">
                <a:solidFill>
                  <a:srgbClr val="745190"/>
                </a:solidFill>
                <a:latin typeface="Avenir Next" panose="020B0503020202020204" pitchFamily="34" charset="0"/>
              </a:rPr>
              <a:t> badań profilaktycznych</a:t>
            </a:r>
          </a:p>
        </p:txBody>
      </p:sp>
    </p:spTree>
    <p:extLst>
      <p:ext uri="{BB962C8B-B14F-4D97-AF65-F5344CB8AC3E}">
        <p14:creationId xmlns:p14="http://schemas.microsoft.com/office/powerpoint/2010/main" val="26919055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593</Words>
  <Application>Microsoft Office PowerPoint</Application>
  <PresentationFormat>Panoramiczny</PresentationFormat>
  <Paragraphs>86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Filip Błaszczyk</dc:creator>
  <cp:lastModifiedBy>Nieznany użytkownik</cp:lastModifiedBy>
  <cp:revision>8</cp:revision>
  <dcterms:created xsi:type="dcterms:W3CDTF">2021-11-27T08:45:12Z</dcterms:created>
  <dcterms:modified xsi:type="dcterms:W3CDTF">2021-11-30T16:04:59Z</dcterms:modified>
</cp:coreProperties>
</file>